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0"/>
  </p:notesMasterIdLst>
  <p:sldIdLst>
    <p:sldId id="258" r:id="rId2"/>
    <p:sldId id="278" r:id="rId3"/>
    <p:sldId id="301" r:id="rId4"/>
    <p:sldId id="302" r:id="rId5"/>
    <p:sldId id="304" r:id="rId6"/>
    <p:sldId id="305" r:id="rId7"/>
    <p:sldId id="303" r:id="rId8"/>
    <p:sldId id="272" r:id="rId9"/>
    <p:sldId id="273" r:id="rId10"/>
    <p:sldId id="290" r:id="rId11"/>
    <p:sldId id="265" r:id="rId12"/>
    <p:sldId id="264" r:id="rId13"/>
    <p:sldId id="286" r:id="rId14"/>
    <p:sldId id="287" r:id="rId15"/>
    <p:sldId id="262" r:id="rId16"/>
    <p:sldId id="288" r:id="rId17"/>
    <p:sldId id="291" r:id="rId18"/>
    <p:sldId id="292" r:id="rId19"/>
    <p:sldId id="294" r:id="rId20"/>
    <p:sldId id="293" r:id="rId21"/>
    <p:sldId id="297" r:id="rId22"/>
    <p:sldId id="295" r:id="rId23"/>
    <p:sldId id="296" r:id="rId24"/>
    <p:sldId id="289" r:id="rId25"/>
    <p:sldId id="299" r:id="rId26"/>
    <p:sldId id="300" r:id="rId27"/>
    <p:sldId id="298" r:id="rId28"/>
    <p:sldId id="26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605" autoAdjust="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E50B-6496-44BA-9A0E-D21D21CDF8D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00654-9468-4E16-9D87-9BE99374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0654-9468-4E16-9D87-9BE99374D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83" b="7211"/>
          <a:stretch/>
        </p:blipFill>
        <p:spPr>
          <a:xfrm>
            <a:off x="5863525" y="-2"/>
            <a:ext cx="3279485" cy="685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5410200" cy="2438400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5410200" cy="12318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48887"/>
            <a:ext cx="3679584" cy="1159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88626" y="3060026"/>
            <a:ext cx="6858000" cy="7379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-3376927" y="3376926"/>
            <a:ext cx="6858000" cy="10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4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4478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Chapter Slide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311229"/>
            <a:ext cx="9144000" cy="737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32257" y="1332730"/>
            <a:ext cx="3279485" cy="78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29540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99" y="1604913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Clr>
                <a:schemeClr val="accent3"/>
              </a:buCl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800"/>
              </a:spcBef>
              <a:buClr>
                <a:schemeClr val="accent3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3"/>
              </a:buCl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38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361D4935-5F7A-4B62-82C4-F288038A84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6248400"/>
            <a:ext cx="1524000" cy="4802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88626" y="3060026"/>
            <a:ext cx="6858000" cy="73794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5400000">
            <a:off x="-3376927" y="3376926"/>
            <a:ext cx="6858000" cy="10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To advocate for increasing access to high quality health care programs for all American Indians in Arizona.</a:t>
            </a:r>
          </a:p>
        </p:txBody>
      </p:sp>
    </p:spTree>
    <p:extLst>
      <p:ext uri="{BB962C8B-B14F-4D97-AF65-F5344CB8AC3E}">
        <p14:creationId xmlns:p14="http://schemas.microsoft.com/office/powerpoint/2010/main" val="157740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29540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99" y="1604913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accent3"/>
              </a:buClr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800"/>
              </a:spcBef>
              <a:buClr>
                <a:schemeClr val="accent3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3"/>
              </a:buCl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38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361D4935-5F7A-4B62-82C4-F288038A84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6248400"/>
            <a:ext cx="1524000" cy="4802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88626" y="3060026"/>
            <a:ext cx="6858000" cy="73794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5400000">
            <a:off x="-3376927" y="3376926"/>
            <a:ext cx="6858000" cy="10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To advocate for increasing access to high quality health care programs for all American Indians in Arizona.</a:t>
            </a:r>
          </a:p>
        </p:txBody>
      </p:sp>
    </p:spTree>
    <p:extLst>
      <p:ext uri="{BB962C8B-B14F-4D97-AF65-F5344CB8AC3E}">
        <p14:creationId xmlns:p14="http://schemas.microsoft.com/office/powerpoint/2010/main" val="219188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52" y="152400"/>
            <a:ext cx="8385048" cy="1298448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264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chemeClr val="accent3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264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chemeClr val="accent3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88626" y="3060026"/>
            <a:ext cx="6858000" cy="7379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5400000">
            <a:off x="-3376927" y="3376926"/>
            <a:ext cx="6858000" cy="10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3800" y="6356350"/>
            <a:ext cx="2133600" cy="365125"/>
          </a:xfrm>
        </p:spPr>
        <p:txBody>
          <a:bodyPr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361D4935-5F7A-4B62-82C4-F288038A84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To advocate for increasing access to high quality health care programs for all American Indians in Arizona.</a:t>
            </a:r>
          </a:p>
        </p:txBody>
      </p:sp>
    </p:spTree>
    <p:extLst>
      <p:ext uri="{BB962C8B-B14F-4D97-AF65-F5344CB8AC3E}">
        <p14:creationId xmlns:p14="http://schemas.microsoft.com/office/powerpoint/2010/main" val="82167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447800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 Slide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311229"/>
            <a:ext cx="9144000" cy="737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32257" y="1332730"/>
            <a:ext cx="3279485" cy="78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1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83" b="7211"/>
          <a:stretch/>
        </p:blipFill>
        <p:spPr>
          <a:xfrm>
            <a:off x="5863525" y="-2"/>
            <a:ext cx="3279485" cy="685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5410200" cy="2438400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48887"/>
            <a:ext cx="3679584" cy="1159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88626" y="3060026"/>
            <a:ext cx="6858000" cy="7379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-3376927" y="3376926"/>
            <a:ext cx="6858000" cy="10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2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38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361D4935-5F7A-4B62-82C4-F288038A84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To advocate for increasing access to high quality health care programs for all American Indians in Arizona.</a:t>
            </a:r>
          </a:p>
        </p:txBody>
      </p:sp>
    </p:spTree>
    <p:extLst>
      <p:ext uri="{BB962C8B-B14F-4D97-AF65-F5344CB8AC3E}">
        <p14:creationId xmlns:p14="http://schemas.microsoft.com/office/powerpoint/2010/main" val="39946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0" r:id="rId3"/>
    <p:sldLayoutId id="2147483674" r:id="rId4"/>
    <p:sldLayoutId id="2147483670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Kim.Russell@azahccs.g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NIHB 2015 </a:t>
            </a:r>
            <a:r>
              <a:rPr lang="en-US" sz="3200" dirty="0"/>
              <a:t>Annual Consumer Conference </a:t>
            </a:r>
            <a:br>
              <a:rPr lang="en-US" sz="3200" dirty="0"/>
            </a:br>
            <a:r>
              <a:rPr lang="en-US" sz="2400" dirty="0" smtClean="0"/>
              <a:t>Native </a:t>
            </a:r>
            <a:r>
              <a:rPr lang="en-US" sz="2400" dirty="0"/>
              <a:t>Health 2015: Policy, Advocacy and the Business of Medicine </a:t>
            </a:r>
            <a:endParaRPr lang="en-US" sz="32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Wednesday, September 23, 2015</a:t>
            </a:r>
          </a:p>
          <a:p>
            <a:pPr algn="ctr"/>
            <a:r>
              <a:rPr lang="en-US" sz="2400" dirty="0" smtClean="0"/>
              <a:t>Kim Russell, Executive Director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D4935-5F7A-4B62-82C4-F288038A84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Arizona Health Care Cost Containment </a:t>
            </a:r>
            <a:r>
              <a:rPr lang="en-US" dirty="0" smtClean="0"/>
              <a:t>System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1.75 million members </a:t>
            </a:r>
            <a:r>
              <a:rPr lang="en-US" altLang="en-US" sz="2800" dirty="0" smtClean="0"/>
              <a:t>total				   (as </a:t>
            </a:r>
            <a:r>
              <a:rPr lang="en-US" altLang="en-US" sz="2800" dirty="0"/>
              <a:t>of 8-21-15)</a:t>
            </a:r>
          </a:p>
          <a:p>
            <a:r>
              <a:rPr lang="en-US" altLang="en-US" sz="2800" dirty="0"/>
              <a:t>114,296 American Indian </a:t>
            </a:r>
            <a:r>
              <a:rPr lang="en-US" altLang="en-US" sz="2800" dirty="0" smtClean="0"/>
              <a:t>			    Members </a:t>
            </a:r>
            <a:r>
              <a:rPr lang="en-US" altLang="en-US" sz="2800" dirty="0"/>
              <a:t>in the AIHP </a:t>
            </a:r>
            <a:r>
              <a:rPr lang="en-US" altLang="en-US" sz="2800" dirty="0" smtClean="0"/>
              <a:t>				   (</a:t>
            </a:r>
            <a:r>
              <a:rPr lang="en-US" altLang="en-US" sz="2800" dirty="0"/>
              <a:t>as of September 1, 2015</a:t>
            </a:r>
            <a:r>
              <a:rPr lang="en-US" altLang="en-US" sz="2800" dirty="0" smtClean="0"/>
              <a:t>)</a:t>
            </a:r>
          </a:p>
          <a:p>
            <a:r>
              <a:rPr lang="en-US" altLang="en-US" sz="2800" dirty="0" smtClean="0"/>
              <a:t>Approximately 75% of total			 American Members are 			</a:t>
            </a:r>
            <a:r>
              <a:rPr lang="en-US" altLang="en-US" sz="2800" dirty="0" err="1" smtClean="0"/>
              <a:t>Iss</a:t>
            </a:r>
            <a:r>
              <a:rPr lang="en-US" altLang="en-US" sz="2800" dirty="0" smtClean="0"/>
              <a:t> are enrolled in the AIHP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762375" cy="426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2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2362200"/>
          </a:xfrm>
        </p:spPr>
        <p:txBody>
          <a:bodyPr anchor="ctr" anchorCtr="0"/>
          <a:lstStyle/>
          <a:p>
            <a:r>
              <a:rPr lang="en-US" dirty="0" smtClean="0"/>
              <a:t>Arizona’s Section 1115 Waiver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D4935-5F7A-4B62-82C4-F288038A84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u="sng" dirty="0" smtClean="0"/>
              <a:t>January to March 2015:</a:t>
            </a:r>
            <a:r>
              <a:rPr lang="en-US" sz="2600" dirty="0" smtClean="0"/>
              <a:t> Arizona Legislature in Session</a:t>
            </a:r>
          </a:p>
          <a:p>
            <a:r>
              <a:rPr lang="en-US" sz="2600" u="sng" dirty="0" smtClean="0"/>
              <a:t>August 2015:</a:t>
            </a:r>
            <a:r>
              <a:rPr lang="en-US" sz="2600" dirty="0" smtClean="0"/>
              <a:t> 5 </a:t>
            </a:r>
            <a:r>
              <a:rPr lang="en-US" sz="2600" dirty="0"/>
              <a:t>Public Forums and one Tribal Consultation were conducted to solicit input from community stake holders. </a:t>
            </a:r>
            <a:endParaRPr lang="en-US" sz="2600" dirty="0" smtClean="0"/>
          </a:p>
          <a:p>
            <a:r>
              <a:rPr lang="en-US" sz="2600" u="sng" dirty="0"/>
              <a:t>Friday, September 25, </a:t>
            </a:r>
            <a:r>
              <a:rPr lang="en-US" sz="2600" u="sng" dirty="0" smtClean="0"/>
              <a:t>2015:</a:t>
            </a:r>
            <a:r>
              <a:rPr lang="en-US" sz="2600" dirty="0" smtClean="0"/>
              <a:t> Public </a:t>
            </a:r>
            <a:r>
              <a:rPr lang="en-US" sz="2600" dirty="0"/>
              <a:t>comments are </a:t>
            </a:r>
            <a:r>
              <a:rPr lang="en-US" sz="2600" dirty="0" smtClean="0"/>
              <a:t>due. </a:t>
            </a:r>
          </a:p>
          <a:p>
            <a:r>
              <a:rPr lang="en-US" sz="2600" u="sng" dirty="0"/>
              <a:t>September 30, </a:t>
            </a:r>
            <a:r>
              <a:rPr lang="en-US" sz="2600" u="sng" dirty="0" smtClean="0"/>
              <a:t>2016:</a:t>
            </a:r>
            <a:r>
              <a:rPr lang="en-US" sz="2600" dirty="0" smtClean="0"/>
              <a:t> Arizona’s </a:t>
            </a:r>
            <a:r>
              <a:rPr lang="en-US" sz="2600" dirty="0"/>
              <a:t>current waiver is scheduled to </a:t>
            </a:r>
            <a:r>
              <a:rPr lang="en-US" sz="2600" dirty="0" smtClean="0"/>
              <a:t>expire.</a:t>
            </a:r>
          </a:p>
          <a:p>
            <a:r>
              <a:rPr lang="en-US" sz="2600" u="sng" dirty="0"/>
              <a:t>October 1, 2016 to September 30, </a:t>
            </a:r>
            <a:r>
              <a:rPr lang="en-US" sz="2600" u="sng" dirty="0" smtClean="0"/>
              <a:t>2021:</a:t>
            </a:r>
            <a:r>
              <a:rPr lang="en-US" sz="2600" dirty="0" smtClean="0"/>
              <a:t> New 5-year waiver.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072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Arizona’s 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application for a new </a:t>
            </a:r>
            <a:r>
              <a:rPr lang="en-US" dirty="0" smtClean="0"/>
              <a:t>5-year </a:t>
            </a:r>
            <a:r>
              <a:rPr lang="en-US" dirty="0"/>
              <a:t>waiver includes: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Part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I: Governor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Ducey’s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vision to modernize Medicaid: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the AHCCCS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CARE program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Part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II: The Legislative Partnership</a:t>
            </a:r>
          </a:p>
          <a:p>
            <a:r>
              <a:rPr lang="en-US" dirty="0" smtClean="0"/>
              <a:t>Part III: </a:t>
            </a:r>
            <a:r>
              <a:rPr lang="en-US" dirty="0"/>
              <a:t>DSRIP: Arizona’s Approach</a:t>
            </a:r>
          </a:p>
          <a:p>
            <a:r>
              <a:rPr lang="en-US" dirty="0" smtClean="0"/>
              <a:t>Part </a:t>
            </a:r>
            <a:r>
              <a:rPr lang="en-US" dirty="0"/>
              <a:t>IV: HCBS Final </a:t>
            </a:r>
            <a:r>
              <a:rPr lang="en-US" dirty="0" smtClean="0"/>
              <a:t>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19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Arizona’s Application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Part V: American Indian Medical Home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Part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VI: Building Upon Past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Successes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Continue existing authorities such as the uncompensated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care payments for Indian Health Services and Tribal 638 Facilities </a:t>
            </a:r>
          </a:p>
          <a:p>
            <a:r>
              <a:rPr lang="en-US" dirty="0" smtClean="0"/>
              <a:t>Part </a:t>
            </a:r>
            <a:r>
              <a:rPr lang="en-US" dirty="0"/>
              <a:t>VII: Safety Net Care </a:t>
            </a:r>
            <a:r>
              <a:rPr lang="en-US" dirty="0" smtClean="0"/>
              <a:t>Pool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Traditional Practitioner Services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2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Reactive Responses to the Section 1115 Waiver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CARE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Institutes a work requirement on able bodied adults (New Adult Group and TANF Parents)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Imposes Co-pays and </a:t>
            </a:r>
            <a:r>
              <a:rPr lang="en-US" sz="3000" dirty="0" smtClean="0"/>
              <a:t>Premiums to deter the non emergent use of emergency departments and ambulance services</a:t>
            </a:r>
          </a:p>
          <a:p>
            <a:r>
              <a:rPr lang="en-US" dirty="0" smtClean="0"/>
              <a:t>Premium contributions go into a Health Savings Account to be used for non covered services </a:t>
            </a:r>
            <a:r>
              <a:rPr lang="en-US" dirty="0" err="1" smtClean="0"/>
              <a:t>ie</a:t>
            </a:r>
            <a:r>
              <a:rPr lang="en-US" dirty="0" smtClean="0"/>
              <a:t>. Dental, vision, chiropractic services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24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Legislative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 1092</a:t>
            </a:r>
          </a:p>
          <a:p>
            <a:pPr lvl="1"/>
            <a:r>
              <a:rPr lang="en-US" dirty="0" smtClean="0"/>
              <a:t>Directs the Medicaid Director to submit the wavier every year</a:t>
            </a:r>
          </a:p>
          <a:p>
            <a:pPr lvl="1"/>
            <a:r>
              <a:rPr lang="en-US" dirty="0" smtClean="0"/>
              <a:t>Institutes cost sharing requirements</a:t>
            </a:r>
          </a:p>
          <a:p>
            <a:pPr lvl="1"/>
            <a:r>
              <a:rPr lang="en-US" dirty="0" smtClean="0"/>
              <a:t>Defines able bodied</a:t>
            </a:r>
          </a:p>
          <a:p>
            <a:pPr lvl="1"/>
            <a:r>
              <a:rPr lang="en-US" dirty="0" smtClean="0"/>
              <a:t>Imposes a lifetime 5-year cap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4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Legislative Directives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SB 1475</a:t>
            </a:r>
          </a:p>
          <a:p>
            <a:pPr lvl="1"/>
            <a:r>
              <a:rPr lang="en-US" dirty="0" smtClean="0"/>
              <a:t>Premium: </a:t>
            </a:r>
            <a:r>
              <a:rPr lang="en-US" dirty="0"/>
              <a:t>2% of the person’s household </a:t>
            </a:r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Co-payment of $8 non emergency use of emergency room then $25 thereafter</a:t>
            </a:r>
          </a:p>
          <a:p>
            <a:pPr lvl="1"/>
            <a:r>
              <a:rPr lang="en-US" dirty="0" smtClean="0"/>
              <a:t>Exemption from Non Emergency Medical Transportation from October 1, 2015 to September 30,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2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Proactive Responses to the Section 1115 Waiver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brief overview of the ACOIHC</a:t>
            </a:r>
          </a:p>
          <a:p>
            <a:r>
              <a:rPr lang="en-US" dirty="0" smtClean="0"/>
              <a:t>Provide a brief overview of the Arizona Medicaid System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Describe the process and parts of the current Arizona Section 1115 Waiver Proposal </a:t>
            </a:r>
          </a:p>
          <a:p>
            <a:r>
              <a:rPr lang="en-US" dirty="0" smtClean="0"/>
              <a:t>Describe Reactive and Proactive Responses to the Arizona Section 1115 Waiver </a:t>
            </a:r>
          </a:p>
          <a:p>
            <a:r>
              <a:rPr lang="en-US" dirty="0" smtClean="0"/>
              <a:t>Next Steps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6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V: American Indian Medical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the 3 IHS Area Offices in Arizona (Navajo, Phoenix, and Tucson)</a:t>
            </a:r>
          </a:p>
          <a:p>
            <a:r>
              <a:rPr lang="en-US" dirty="0" smtClean="0"/>
              <a:t>Proposes to reimburse for primary care case management, a 24-hour call line and care coordination</a:t>
            </a:r>
          </a:p>
          <a:p>
            <a:r>
              <a:rPr lang="en-US" dirty="0" smtClean="0"/>
              <a:t>Targets American Indians in the Fee for Service AIHP and non-IHS facilities that have high AI/AN inpatient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4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V: American Indian Medical </a:t>
            </a:r>
            <a:r>
              <a:rPr lang="en-US" dirty="0" smtClean="0"/>
              <a:t>Home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care coordination and continuity of care to the member especially following hospital discharge</a:t>
            </a:r>
          </a:p>
          <a:p>
            <a:r>
              <a:rPr lang="en-US" dirty="0" smtClean="0"/>
              <a:t>Diabetes Education is mandatory</a:t>
            </a:r>
          </a:p>
          <a:p>
            <a:r>
              <a:rPr lang="en-US" dirty="0" smtClean="0"/>
              <a:t>Idea began in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14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VI: Building Upon Past Successes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Continues the existing authority to pay the </a:t>
            </a:r>
            <a:r>
              <a:rPr lang="en-US" dirty="0"/>
              <a:t>uncompensated care payments for Indian Health Services and Tribal 638 </a:t>
            </a:r>
            <a:r>
              <a:rPr lang="en-US" dirty="0" smtClean="0"/>
              <a:t>Facilities</a:t>
            </a:r>
          </a:p>
          <a:p>
            <a:r>
              <a:rPr lang="en-US" dirty="0" smtClean="0"/>
              <a:t>These benefits were eliminated by the state in 2009 and 2010</a:t>
            </a:r>
          </a:p>
          <a:p>
            <a:pPr lvl="1"/>
            <a:r>
              <a:rPr lang="en-US" dirty="0" smtClean="0"/>
              <a:t>Emergency Dental</a:t>
            </a:r>
          </a:p>
          <a:p>
            <a:pPr lvl="1"/>
            <a:r>
              <a:rPr lang="en-US" dirty="0" smtClean="0"/>
              <a:t>Services provided by a Podiatrist</a:t>
            </a:r>
          </a:p>
          <a:p>
            <a:r>
              <a:rPr lang="en-US" dirty="0" smtClean="0"/>
              <a:t>Set to expire on September 30, 2016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48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Practitioner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Placeholder in the application</a:t>
            </a:r>
          </a:p>
          <a:p>
            <a:r>
              <a:rPr lang="en-US" dirty="0" smtClean="0"/>
              <a:t>Tribes and tribal partners will develop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00899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6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inform Tribes about the purpose of the Section 1115 Waiver</a:t>
            </a:r>
          </a:p>
          <a:p>
            <a:r>
              <a:rPr lang="en-US" dirty="0" smtClean="0"/>
              <a:t>Identify other demonstration ideas</a:t>
            </a:r>
          </a:p>
          <a:p>
            <a:pPr lvl="1"/>
            <a:r>
              <a:rPr lang="en-US" dirty="0" smtClean="0"/>
              <a:t>TANF Tribes perform Medicaid eligibility</a:t>
            </a:r>
          </a:p>
          <a:p>
            <a:pPr lvl="1"/>
            <a:r>
              <a:rPr lang="en-US" dirty="0" smtClean="0"/>
              <a:t>Behavioral Health</a:t>
            </a:r>
          </a:p>
          <a:p>
            <a:pPr lvl="1"/>
            <a:r>
              <a:rPr lang="en-US" dirty="0" smtClean="0"/>
              <a:t>Oral Health </a:t>
            </a:r>
          </a:p>
          <a:p>
            <a:pPr lvl="1"/>
            <a:r>
              <a:rPr lang="en-US" dirty="0" smtClean="0"/>
              <a:t>Urban Indians</a:t>
            </a:r>
          </a:p>
          <a:p>
            <a:pPr lvl="1"/>
            <a:r>
              <a:rPr lang="en-US" dirty="0" smtClean="0"/>
              <a:t>Community Health Representatives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7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with other 	</a:t>
            </a:r>
            <a:r>
              <a:rPr lang="en-US" dirty="0" smtClean="0"/>
              <a:t>Tribes </a:t>
            </a:r>
            <a:r>
              <a:rPr lang="en-US" dirty="0"/>
              <a:t>in other states</a:t>
            </a:r>
          </a:p>
          <a:p>
            <a:r>
              <a:rPr lang="en-US" dirty="0" smtClean="0"/>
              <a:t>Increase </a:t>
            </a:r>
            <a:r>
              <a:rPr lang="en-US" dirty="0"/>
              <a:t>collaboration with AHCCCS, Legislature and </a:t>
            </a:r>
            <a:r>
              <a:rPr lang="en-US" dirty="0" smtClean="0"/>
              <a:t>Governor</a:t>
            </a:r>
          </a:p>
          <a:p>
            <a:r>
              <a:rPr lang="en-US" dirty="0" smtClean="0"/>
              <a:t>Track state legislation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113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Contact:</a:t>
            </a:r>
            <a:br>
              <a:rPr lang="en-US" sz="2800" dirty="0" smtClean="0"/>
            </a:br>
            <a:r>
              <a:rPr lang="en-US" sz="2800" dirty="0" smtClean="0"/>
              <a:t>Kim Russell, Executive Director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Kim.Russell@azahccs.gov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602-374-2575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14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ACOIHC Statutes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ACOIHC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ARS 36-2902.02</a:t>
            </a:r>
          </a:p>
          <a:p>
            <a:r>
              <a:rPr lang="en-US" dirty="0" smtClean="0"/>
              <a:t>Develop </a:t>
            </a:r>
            <a:r>
              <a:rPr lang="en-US" dirty="0"/>
              <a:t>a comprehensive health care delivery and financing system for American Indians, specific to each Arizona Indian tribe, </a:t>
            </a:r>
            <a:r>
              <a:rPr lang="en-US" dirty="0">
                <a:solidFill>
                  <a:srgbClr val="0070C0"/>
                </a:solidFill>
              </a:rPr>
              <a:t>with a focus on creating Indian health care demonstration projects pursuant to title XIX of the social security act</a:t>
            </a:r>
            <a:r>
              <a:rPr lang="en-US" dirty="0"/>
              <a:t>. In performing this duty the advisory council shall: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8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36-2902.02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(a) Develop a comprehensive health care delivery and financing system, specific to each Arizona Indian tribe, that uses title XIX funds and builds on currently available private, state and federal funds.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b) Develop new title XIX demonstration projects, specific to each Arizona Indian tribe, both on and off reservations in cooperation with this state and the federal government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62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36-2902.02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(c) Facilitate communications, planning and discussion among tribes, this state and federal agencies regarding operations, financing, policy and legislation relating to Indian health care.</a:t>
            </a:r>
          </a:p>
          <a:p>
            <a:r>
              <a:rPr lang="en-US" dirty="0"/>
              <a:t>(d) Recommend and advocate tribal, state and federal policy and legislation that supports the design and implementation of health care delivery and financing systems specific to each Arizona Indian tribe.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89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36-2902.02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0070C0"/>
                </a:solidFill>
              </a:rPr>
              <a:t>(e) Notwithstanding section 36-2903.01, subsection B, in conjunction with the administration, request a federal waiver from the United States department of health and human services that allows tribal governments that perform eligibility determinations for temporary assistance for needy families programs to perform the </a:t>
            </a:r>
            <a:r>
              <a:rPr lang="en-US" sz="2600" dirty="0" err="1">
                <a:solidFill>
                  <a:srgbClr val="0070C0"/>
                </a:solidFill>
              </a:rPr>
              <a:t>medicaid</a:t>
            </a:r>
            <a:r>
              <a:rPr lang="en-US" sz="2600" dirty="0">
                <a:solidFill>
                  <a:srgbClr val="0070C0"/>
                </a:solidFill>
              </a:rPr>
              <a:t> eligibility </a:t>
            </a:r>
            <a:r>
              <a:rPr lang="en-US" sz="2600" dirty="0" smtClean="0">
                <a:solidFill>
                  <a:srgbClr val="0070C0"/>
                </a:solidFill>
              </a:rPr>
              <a:t>determinations…..</a:t>
            </a:r>
            <a:endParaRPr lang="en-US" sz="2600" dirty="0">
              <a:solidFill>
                <a:srgbClr val="0070C0"/>
              </a:solidFill>
            </a:endParaRPr>
          </a:p>
          <a:p>
            <a:r>
              <a:rPr lang="en-US" sz="2600" dirty="0"/>
              <a:t>(f) Perform other duties as requested by the legislature.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935-5F7A-4B62-82C4-F288038A84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To advocate for increasing access to high quality health care programs for all American Indians in Arizona.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48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Medicaid in Arizona:</a:t>
            </a:r>
            <a:br>
              <a:rPr lang="en-US" dirty="0" smtClean="0"/>
            </a:br>
            <a:r>
              <a:rPr lang="en-US" dirty="0" smtClean="0"/>
              <a:t>AHCCCS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9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Health Care Cost Containment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/>
              <a:t>1982- Arizona was last state to join Medicaid</a:t>
            </a:r>
            <a:endParaRPr lang="en-US" altLang="en-US" sz="2800" dirty="0" smtClean="0"/>
          </a:p>
          <a:p>
            <a:r>
              <a:rPr lang="en-US" altLang="en-US" sz="3200" dirty="0" smtClean="0"/>
              <a:t>Established Mandatory Managed Care through Section 1115 Waiver</a:t>
            </a:r>
          </a:p>
          <a:p>
            <a:r>
              <a:rPr lang="en-US" altLang="en-US" sz="3200" dirty="0" smtClean="0"/>
              <a:t>American Indians have choice</a:t>
            </a:r>
          </a:p>
          <a:p>
            <a:pPr lvl="1"/>
            <a:r>
              <a:rPr lang="en-US" altLang="en-US" sz="2800" dirty="0" smtClean="0"/>
              <a:t>Managed Care Plan</a:t>
            </a:r>
          </a:p>
          <a:p>
            <a:pPr lvl="1"/>
            <a:r>
              <a:rPr lang="en-US" altLang="en-US" sz="2800" dirty="0" smtClean="0"/>
              <a:t>Fee For Service: American Indian Health Program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513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bal Consultation_6-15-15">
  <a:themeElements>
    <a:clrScheme name="ACOIH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D97"/>
      </a:accent1>
      <a:accent2>
        <a:srgbClr val="F4991F"/>
      </a:accent2>
      <a:accent3>
        <a:srgbClr val="7A1818"/>
      </a:accent3>
      <a:accent4>
        <a:srgbClr val="1BD7EB"/>
      </a:accent4>
      <a:accent5>
        <a:srgbClr val="4BACC6"/>
      </a:accent5>
      <a:accent6>
        <a:srgbClr val="FFC000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OIHC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27D97"/>
    </a:accent1>
    <a:accent2>
      <a:srgbClr val="F4991F"/>
    </a:accent2>
    <a:accent3>
      <a:srgbClr val="7A1818"/>
    </a:accent3>
    <a:accent4>
      <a:srgbClr val="1BD7EB"/>
    </a:accent4>
    <a:accent5>
      <a:srgbClr val="4BACC6"/>
    </a:accent5>
    <a:accent6>
      <a:srgbClr val="FFC000"/>
    </a:accent6>
    <a:hlink>
      <a:srgbClr val="C0000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1181</Words>
  <Application>Microsoft Office PowerPoint</Application>
  <PresentationFormat>On-screen Show (4:3)</PresentationFormat>
  <Paragraphs>138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Tribal Consultation_6-15-15</vt:lpstr>
      <vt:lpstr>NIHB 2015 Annual Consumer Conference  Native Health 2015: Policy, Advocacy and the Business of Medicine </vt:lpstr>
      <vt:lpstr>Objectives</vt:lpstr>
      <vt:lpstr>ACOIHC Statutes</vt:lpstr>
      <vt:lpstr>ACOIHC Duties</vt:lpstr>
      <vt:lpstr>ARS 36-2902.02</vt:lpstr>
      <vt:lpstr>ARS 36-2902.02</vt:lpstr>
      <vt:lpstr>ARS 36-2902.02</vt:lpstr>
      <vt:lpstr>Medicaid in Arizona: AHCCCS </vt:lpstr>
      <vt:lpstr>Arizona Health Care Cost Containment System</vt:lpstr>
      <vt:lpstr>Arizona Health Care Cost Containment System (con’t)</vt:lpstr>
      <vt:lpstr>Arizona’s Section 1115 Waiver</vt:lpstr>
      <vt:lpstr>Timeline</vt:lpstr>
      <vt:lpstr>Arizona’s Application </vt:lpstr>
      <vt:lpstr>Arizona’s Application </vt:lpstr>
      <vt:lpstr>Reactive Responses to the Section 1115 Waiver</vt:lpstr>
      <vt:lpstr>Part I: CARE Program</vt:lpstr>
      <vt:lpstr>Part II: Legislative Directives</vt:lpstr>
      <vt:lpstr>Part II: Legislative Directives (con’t)</vt:lpstr>
      <vt:lpstr>Proactive Responses to the Section 1115 Waiver</vt:lpstr>
      <vt:lpstr>Part V: American Indian Medical Home</vt:lpstr>
      <vt:lpstr>Part V: American Indian Medical Home (con’t)</vt:lpstr>
      <vt:lpstr>Part VI: Building Upon Past Successes </vt:lpstr>
      <vt:lpstr>Traditional Practitioner Services</vt:lpstr>
      <vt:lpstr>Moving Forward</vt:lpstr>
      <vt:lpstr>Next steps</vt:lpstr>
      <vt:lpstr>Next steps</vt:lpstr>
      <vt:lpstr>Questions?</vt:lpstr>
      <vt:lpstr>Contact: Kim Russell, Executive Director Kim.Russell@azahccs.gov 602-374-2575</vt:lpstr>
    </vt:vector>
  </TitlesOfParts>
  <Company>AHCCCS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Consultation Statute Amendments</dc:title>
  <dc:creator>Kim Russell</dc:creator>
  <cp:lastModifiedBy>Sarah Freeman</cp:lastModifiedBy>
  <cp:revision>54</cp:revision>
  <dcterms:created xsi:type="dcterms:W3CDTF">2015-06-15T18:59:17Z</dcterms:created>
  <dcterms:modified xsi:type="dcterms:W3CDTF">2015-10-01T18:11:03Z</dcterms:modified>
</cp:coreProperties>
</file>